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98" r:id="rId5"/>
    <p:sldId id="296" r:id="rId6"/>
    <p:sldId id="299" r:id="rId7"/>
    <p:sldId id="300" r:id="rId8"/>
    <p:sldId id="259" r:id="rId9"/>
    <p:sldId id="294" r:id="rId10"/>
    <p:sldId id="297" r:id="rId11"/>
    <p:sldId id="295" r:id="rId12"/>
    <p:sldId id="301" r:id="rId13"/>
    <p:sldId id="302" r:id="rId14"/>
    <p:sldId id="303" r:id="rId15"/>
    <p:sldId id="304" r:id="rId16"/>
    <p:sldId id="305" r:id="rId17"/>
    <p:sldId id="272"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1pPr>
    <a:lvl2pPr marL="0" marR="0" indent="457189"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2pPr>
    <a:lvl3pPr marL="0" marR="0" indent="914377"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3pPr>
    <a:lvl4pPr marL="0" marR="0" indent="1371565"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4pPr>
    <a:lvl5pPr marL="0" marR="0" indent="1828754"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5pPr>
    <a:lvl6pPr marL="0" marR="0" indent="2285943"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6pPr>
    <a:lvl7pPr marL="0" marR="0" indent="2743131"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7pPr>
    <a:lvl8pPr marL="0" marR="0" indent="3200319"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8pPr>
    <a:lvl9pPr marL="0" marR="0" indent="3657508"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7E7"/>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94660"/>
  </p:normalViewPr>
  <p:slideViewPr>
    <p:cSldViewPr snapToGrid="0">
      <p:cViewPr varScale="1">
        <p:scale>
          <a:sx n="70" d="100"/>
          <a:sy n="70" d="100"/>
        </p:scale>
        <p:origin x="6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1367329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99270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TITLE"/>
          <p:cNvSpPr txBox="1">
            <a:spLocks noGrp="1"/>
          </p:cNvSpPr>
          <p:nvPr>
            <p:ph type="title" hasCustomPrompt="1"/>
          </p:nvPr>
        </p:nvSpPr>
        <p:spPr>
          <a:xfrm>
            <a:off x="0" y="2275826"/>
            <a:ext cx="12192000" cy="564911"/>
          </a:xfrm>
          <a:prstGeom prst="rect">
            <a:avLst/>
          </a:prstGeom>
        </p:spPr>
        <p:txBody>
          <a:bodyPr/>
          <a:lstStyle>
            <a:lvl1pPr>
              <a:defRPr sz="3600">
                <a:solidFill>
                  <a:srgbClr val="17375E"/>
                </a:solidFill>
              </a:defRPr>
            </a:lvl1pPr>
          </a:lstStyle>
          <a:p>
            <a:r>
              <a:t>TITLE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 name="Title Text"/>
          <p:cNvSpPr txBox="1">
            <a:spLocks noGrp="1"/>
          </p:cNvSpPr>
          <p:nvPr>
            <p:ph type="title"/>
          </p:nvPr>
        </p:nvSpPr>
        <p:spPr>
          <a:xfrm>
            <a:off x="762000" y="427039"/>
            <a:ext cx="10972800" cy="1143001"/>
          </a:xfrm>
          <a:prstGeom prst="rect">
            <a:avLst/>
          </a:prstGeom>
        </p:spPr>
        <p:txBody>
          <a:bodyPr/>
          <a:lstStyle/>
          <a:p>
            <a:r>
              <a:t>Title Text</a:t>
            </a:r>
          </a:p>
        </p:txBody>
      </p:sp>
      <p:sp>
        <p:nvSpPr>
          <p:cNvPr id="27" name="Body Level One…"/>
          <p:cNvSpPr txBox="1">
            <a:spLocks noGrp="1"/>
          </p:cNvSpPr>
          <p:nvPr>
            <p:ph type="body" idx="1" hasCustomPrompt="1"/>
          </p:nvPr>
        </p:nvSpPr>
        <p:spPr>
          <a:xfrm>
            <a:off x="762000" y="1752600"/>
            <a:ext cx="10972800" cy="4525964"/>
          </a:xfrm>
          <a:prstGeom prst="rect">
            <a:avLst/>
          </a:prstGeom>
        </p:spPr>
        <p:txBody>
          <a:bodyPr/>
          <a:lstStyle/>
          <a:p>
            <a:r>
              <a:t>Text</a:t>
            </a:r>
          </a:p>
          <a:p>
            <a:pPr lvl="1"/>
            <a:endParaRPr/>
          </a:p>
          <a:p>
            <a:pPr lvl="2"/>
            <a:endParaRPr/>
          </a:p>
          <a:p>
            <a:pPr lvl="3"/>
            <a:endParaRPr/>
          </a:p>
          <a:p>
            <a:pPr lvl="4"/>
            <a:endParaRPr/>
          </a:p>
        </p:txBody>
      </p:sp>
      <p:sp>
        <p:nvSpPr>
          <p:cNvPr id="28" name="Slide Number Placeholder 5"/>
          <p:cNvSpPr txBox="1"/>
          <p:nvPr/>
        </p:nvSpPr>
        <p:spPr>
          <a:xfrm>
            <a:off x="8935718" y="6567163"/>
            <a:ext cx="2753364" cy="248304"/>
          </a:xfrm>
          <a:prstGeom prst="rect">
            <a:avLst/>
          </a:prstGeom>
          <a:ln w="12700">
            <a:miter lim="400000"/>
          </a:ln>
        </p:spPr>
        <p:txBody>
          <a:bodyPr lIns="45718" tIns="45718" rIns="45718" bIns="45718" anchor="ctr">
            <a:spAutoFit/>
          </a:bodyPr>
          <a:lstStyle/>
          <a:p>
            <a:pPr algn="r">
              <a:defRPr sz="1200">
                <a:solidFill>
                  <a:srgbClr val="888888"/>
                </a:solidFill>
              </a:defRPr>
            </a:pPr>
            <a:endParaRP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 name="SEPARATOR"/>
          <p:cNvSpPr txBox="1">
            <a:spLocks noGrp="1"/>
          </p:cNvSpPr>
          <p:nvPr>
            <p:ph type="title" hasCustomPrompt="1"/>
          </p:nvPr>
        </p:nvSpPr>
        <p:spPr>
          <a:xfrm>
            <a:off x="0" y="2275826"/>
            <a:ext cx="12192000" cy="564911"/>
          </a:xfrm>
          <a:prstGeom prst="rect">
            <a:avLst/>
          </a:prstGeom>
        </p:spPr>
        <p:txBody>
          <a:bodyPr/>
          <a:lstStyle>
            <a:lvl1pPr>
              <a:defRPr sz="3600">
                <a:solidFill>
                  <a:srgbClr val="17375E"/>
                </a:solidFill>
              </a:defRPr>
            </a:lvl1pPr>
          </a:lstStyle>
          <a:p>
            <a:r>
              <a:t>SEPARATOR</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23778" y="6414763"/>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890" marR="0" indent="-34289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52" marR="0" indent="-326564"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168" marR="0" indent="-304791"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16"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05"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693"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882"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070"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259"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189"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377"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565"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754"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5943"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131"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319"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508"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dirty="0"/>
              <a:t>Workflow of Pro</a:t>
            </a:r>
            <a:r>
              <a:rPr lang="en-IN" dirty="0"/>
              <a:t>ject</a:t>
            </a:r>
            <a:endParaRPr dirty="0"/>
          </a:p>
        </p:txBody>
      </p:sp>
      <p:graphicFrame>
        <p:nvGraphicFramePr>
          <p:cNvPr id="90" name="Table"/>
          <p:cNvGraphicFramePr/>
          <p:nvPr>
            <p:extLst>
              <p:ext uri="{D42A27DB-BD31-4B8C-83A1-F6EECF244321}">
                <p14:modId xmlns:p14="http://schemas.microsoft.com/office/powerpoint/2010/main" val="1279502152"/>
              </p:ext>
            </p:extLst>
          </p:nvPr>
        </p:nvGraphicFramePr>
        <p:xfrm>
          <a:off x="4472515" y="2201499"/>
          <a:ext cx="2452158" cy="868680"/>
        </p:xfrm>
        <a:graphic>
          <a:graphicData uri="http://schemas.openxmlformats.org/drawingml/2006/table">
            <a:tbl>
              <a:tblPr bandRow="1">
                <a:tableStyleId>{4C3C2611-4C71-4FC5-86AE-919BDF0F9419}</a:tableStyleId>
              </a:tblPr>
              <a:tblGrid>
                <a:gridCol w="2452158">
                  <a:extLst>
                    <a:ext uri="{9D8B030D-6E8A-4147-A177-3AD203B41FA5}">
                      <a16:colId xmlns="" xmlns:a16="http://schemas.microsoft.com/office/drawing/2014/main" val="20000"/>
                    </a:ext>
                  </a:extLst>
                </a:gridCol>
              </a:tblGrid>
              <a:tr h="656530">
                <a:tc>
                  <a:txBody>
                    <a:bodyPr/>
                    <a:lstStyle/>
                    <a:p>
                      <a:pPr algn="ctr">
                        <a:defRPr sz="1800"/>
                      </a:pPr>
                      <a:r>
                        <a:rPr lang="en-IN" sz="1900" dirty="0"/>
                        <a:t>After</a:t>
                      </a:r>
                      <a:r>
                        <a:rPr sz="1900" dirty="0"/>
                        <a:t> </a:t>
                      </a:r>
                      <a:r>
                        <a:rPr lang="en-IN" sz="1900" dirty="0"/>
                        <a:t>selecting vulnerability</a:t>
                      </a:r>
                      <a:r>
                        <a:rPr lang="en-IN" sz="1900" baseline="0" dirty="0"/>
                        <a:t> start assessment</a:t>
                      </a:r>
                      <a:endParaRPr sz="1900" dirty="0"/>
                    </a:p>
                  </a:txBody>
                  <a:tcPr marL="0" marR="0" marT="0" marB="0" horzOverflow="overflow">
                    <a:solidFill>
                      <a:srgbClr val="92D050"/>
                    </a:solidFill>
                  </a:tcPr>
                </a:tc>
                <a:extLst>
                  <a:ext uri="{0D108BD9-81ED-4DB2-BD59-A6C34878D82A}">
                    <a16:rowId xmlns="" xmlns:a16="http://schemas.microsoft.com/office/drawing/2014/main" val="10000"/>
                  </a:ext>
                </a:extLst>
              </a:tr>
            </a:tbl>
          </a:graphicData>
        </a:graphic>
      </p:graphicFrame>
      <p:graphicFrame>
        <p:nvGraphicFramePr>
          <p:cNvPr id="91" name="Table"/>
          <p:cNvGraphicFramePr/>
          <p:nvPr>
            <p:extLst>
              <p:ext uri="{D42A27DB-BD31-4B8C-83A1-F6EECF244321}">
                <p14:modId xmlns:p14="http://schemas.microsoft.com/office/powerpoint/2010/main" val="3215474503"/>
              </p:ext>
            </p:extLst>
          </p:nvPr>
        </p:nvGraphicFramePr>
        <p:xfrm>
          <a:off x="761998" y="2201499"/>
          <a:ext cx="2452158" cy="868680"/>
        </p:xfrm>
        <a:graphic>
          <a:graphicData uri="http://schemas.openxmlformats.org/drawingml/2006/table">
            <a:tbl>
              <a:tblPr bandRow="1">
                <a:tableStyleId>{4C3C2611-4C71-4FC5-86AE-919BDF0F9419}</a:tableStyleId>
              </a:tblPr>
              <a:tblGrid>
                <a:gridCol w="2452158">
                  <a:extLst>
                    <a:ext uri="{9D8B030D-6E8A-4147-A177-3AD203B41FA5}">
                      <a16:colId xmlns="" xmlns:a16="http://schemas.microsoft.com/office/drawing/2014/main" val="20000"/>
                    </a:ext>
                  </a:extLst>
                </a:gridCol>
              </a:tblGrid>
              <a:tr h="868679">
                <a:tc>
                  <a:txBody>
                    <a:bodyPr/>
                    <a:lstStyle/>
                    <a:p>
                      <a:pPr algn="ctr">
                        <a:defRPr sz="1800"/>
                      </a:pPr>
                      <a:r>
                        <a:rPr lang="en-IN" sz="1900" dirty="0"/>
                        <a:t>Provide</a:t>
                      </a:r>
                      <a:r>
                        <a:rPr lang="en-IN" sz="1900" baseline="0" dirty="0"/>
                        <a:t> options for selecting </a:t>
                      </a:r>
                      <a:r>
                        <a:rPr lang="en-IN" sz="1900" baseline="0" dirty="0" smtClean="0"/>
                        <a:t>particular </a:t>
                      </a:r>
                      <a:r>
                        <a:rPr lang="en-IN" sz="1900" baseline="0" dirty="0"/>
                        <a:t>vulnerability</a:t>
                      </a:r>
                      <a:endParaRPr sz="1900" dirty="0"/>
                    </a:p>
                  </a:txBody>
                  <a:tcPr marL="0" marR="0" marT="0" marB="0" horzOverflow="overflow">
                    <a:solidFill>
                      <a:srgbClr val="92D050"/>
                    </a:solidFill>
                  </a:tcPr>
                </a:tc>
                <a:extLst>
                  <a:ext uri="{0D108BD9-81ED-4DB2-BD59-A6C34878D82A}">
                    <a16:rowId xmlns="" xmlns:a16="http://schemas.microsoft.com/office/drawing/2014/main" val="10000"/>
                  </a:ext>
                </a:extLst>
              </a:tr>
            </a:tbl>
          </a:graphicData>
        </a:graphic>
      </p:graphicFrame>
      <p:graphicFrame>
        <p:nvGraphicFramePr>
          <p:cNvPr id="92" name="Table"/>
          <p:cNvGraphicFramePr/>
          <p:nvPr>
            <p:extLst>
              <p:ext uri="{D42A27DB-BD31-4B8C-83A1-F6EECF244321}">
                <p14:modId xmlns:p14="http://schemas.microsoft.com/office/powerpoint/2010/main" val="2723507929"/>
              </p:ext>
            </p:extLst>
          </p:nvPr>
        </p:nvGraphicFramePr>
        <p:xfrm>
          <a:off x="8196792" y="2201500"/>
          <a:ext cx="2452158" cy="868679"/>
        </p:xfrm>
        <a:graphic>
          <a:graphicData uri="http://schemas.openxmlformats.org/drawingml/2006/table">
            <a:tbl>
              <a:tblPr bandRow="1">
                <a:tableStyleId>{4C3C2611-4C71-4FC5-86AE-919BDF0F9419}</a:tableStyleId>
              </a:tblPr>
              <a:tblGrid>
                <a:gridCol w="2452158">
                  <a:extLst>
                    <a:ext uri="{9D8B030D-6E8A-4147-A177-3AD203B41FA5}">
                      <a16:colId xmlns="" xmlns:a16="http://schemas.microsoft.com/office/drawing/2014/main" val="20000"/>
                    </a:ext>
                  </a:extLst>
                </a:gridCol>
              </a:tblGrid>
              <a:tr h="868679">
                <a:tc>
                  <a:txBody>
                    <a:bodyPr/>
                    <a:lstStyle/>
                    <a:p>
                      <a:pPr algn="ctr">
                        <a:defRPr sz="1800"/>
                      </a:pPr>
                      <a:r>
                        <a:rPr lang="en-IN" sz="1900" dirty="0"/>
                        <a:t>Display</a:t>
                      </a:r>
                      <a:r>
                        <a:rPr lang="en-IN" sz="1900" baseline="0" dirty="0"/>
                        <a:t> results to the user</a:t>
                      </a:r>
                      <a:endParaRPr sz="1900" dirty="0"/>
                    </a:p>
                  </a:txBody>
                  <a:tcPr marL="0" marR="0" marT="0" marB="0" horzOverflow="overflow">
                    <a:solidFill>
                      <a:srgbClr val="92D050"/>
                    </a:solidFill>
                  </a:tcPr>
                </a:tc>
                <a:extLst>
                  <a:ext uri="{0D108BD9-81ED-4DB2-BD59-A6C34878D82A}">
                    <a16:rowId xmlns="" xmlns:a16="http://schemas.microsoft.com/office/drawing/2014/main" val="10000"/>
                  </a:ext>
                </a:extLst>
              </a:tr>
            </a:tbl>
          </a:graphicData>
        </a:graphic>
      </p:graphicFrame>
      <p:graphicFrame>
        <p:nvGraphicFramePr>
          <p:cNvPr id="93" name="Table"/>
          <p:cNvGraphicFramePr/>
          <p:nvPr>
            <p:extLst>
              <p:ext uri="{D42A27DB-BD31-4B8C-83A1-F6EECF244321}">
                <p14:modId xmlns:p14="http://schemas.microsoft.com/office/powerpoint/2010/main" val="2105264288"/>
              </p:ext>
            </p:extLst>
          </p:nvPr>
        </p:nvGraphicFramePr>
        <p:xfrm>
          <a:off x="4605182" y="4312539"/>
          <a:ext cx="2452158" cy="969494"/>
        </p:xfrm>
        <a:graphic>
          <a:graphicData uri="http://schemas.openxmlformats.org/drawingml/2006/table">
            <a:tbl>
              <a:tblPr bandRow="1">
                <a:tableStyleId>{4C3C2611-4C71-4FC5-86AE-919BDF0F9419}</a:tableStyleId>
              </a:tblPr>
              <a:tblGrid>
                <a:gridCol w="2452158">
                  <a:extLst>
                    <a:ext uri="{9D8B030D-6E8A-4147-A177-3AD203B41FA5}">
                      <a16:colId xmlns="" xmlns:a16="http://schemas.microsoft.com/office/drawing/2014/main" val="20000"/>
                    </a:ext>
                  </a:extLst>
                </a:gridCol>
              </a:tblGrid>
              <a:tr h="969494">
                <a:tc>
                  <a:txBody>
                    <a:bodyPr/>
                    <a:lstStyle/>
                    <a:p>
                      <a:pPr algn="ctr">
                        <a:defRPr sz="1800"/>
                      </a:pPr>
                      <a:r>
                        <a:rPr lang="en-IN" sz="1900" dirty="0"/>
                        <a:t>Generate report of</a:t>
                      </a:r>
                      <a:r>
                        <a:rPr lang="en-IN" sz="1900" baseline="0" dirty="0"/>
                        <a:t> the vulnerability</a:t>
                      </a:r>
                      <a:endParaRPr sz="1900" dirty="0"/>
                    </a:p>
                  </a:txBody>
                  <a:tcPr marL="0" marR="0" marT="0" marB="0" horzOverflow="overflow">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94" name="Table"/>
          <p:cNvGraphicFramePr/>
          <p:nvPr>
            <p:extLst>
              <p:ext uri="{D42A27DB-BD31-4B8C-83A1-F6EECF244321}">
                <p14:modId xmlns:p14="http://schemas.microsoft.com/office/powerpoint/2010/main" val="3673678166"/>
              </p:ext>
            </p:extLst>
          </p:nvPr>
        </p:nvGraphicFramePr>
        <p:xfrm>
          <a:off x="8487861" y="4312538"/>
          <a:ext cx="2452158" cy="962747"/>
        </p:xfrm>
        <a:graphic>
          <a:graphicData uri="http://schemas.openxmlformats.org/drawingml/2006/table">
            <a:tbl>
              <a:tblPr bandRow="1">
                <a:tableStyleId>{4C3C2611-4C71-4FC5-86AE-919BDF0F9419}</a:tableStyleId>
              </a:tblPr>
              <a:tblGrid>
                <a:gridCol w="2452158">
                  <a:extLst>
                    <a:ext uri="{9D8B030D-6E8A-4147-A177-3AD203B41FA5}">
                      <a16:colId xmlns="" xmlns:a16="http://schemas.microsoft.com/office/drawing/2014/main" val="20000"/>
                    </a:ext>
                  </a:extLst>
                </a:gridCol>
              </a:tblGrid>
              <a:tr h="962747">
                <a:tc>
                  <a:txBody>
                    <a:bodyPr/>
                    <a:lstStyle/>
                    <a:p>
                      <a:pPr algn="ctr">
                        <a:defRPr sz="1800"/>
                      </a:pPr>
                      <a:r>
                        <a:rPr lang="en-IN" sz="1900" dirty="0"/>
                        <a:t>Suggest mitigation steps</a:t>
                      </a:r>
                      <a:r>
                        <a:rPr lang="en-IN" sz="1900" baseline="0" dirty="0"/>
                        <a:t> for risk management</a:t>
                      </a:r>
                      <a:endParaRPr sz="1900" dirty="0"/>
                    </a:p>
                  </a:txBody>
                  <a:tcPr marL="0" marR="0" marT="0" marB="0" horzOverflow="overflow">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sp>
        <p:nvSpPr>
          <p:cNvPr id="95" name="Line"/>
          <p:cNvSpPr/>
          <p:nvPr/>
        </p:nvSpPr>
        <p:spPr>
          <a:xfrm>
            <a:off x="10881458" y="2635836"/>
            <a:ext cx="820862" cy="1"/>
          </a:xfrm>
          <a:prstGeom prst="line">
            <a:avLst/>
          </a:prstGeom>
          <a:ln w="25400">
            <a:solidFill>
              <a:srgbClr val="92D050"/>
            </a:solidFill>
            <a:tailEnd type="triangle"/>
          </a:ln>
          <a:effectLst>
            <a:outerShdw blurRad="38100" dist="20000" dir="5400000" rotWithShape="0">
              <a:srgbClr val="000000">
                <a:alpha val="38000"/>
              </a:srgbClr>
            </a:outerShdw>
          </a:effectLst>
        </p:spPr>
        <p:txBody>
          <a:bodyPr lIns="45719" rIns="45719"/>
          <a:lstStyle/>
          <a:p>
            <a:endParaRPr/>
          </a:p>
        </p:txBody>
      </p:sp>
      <p:sp>
        <p:nvSpPr>
          <p:cNvPr id="96" name="Line"/>
          <p:cNvSpPr/>
          <p:nvPr/>
        </p:nvSpPr>
        <p:spPr>
          <a:xfrm>
            <a:off x="7143421" y="2635837"/>
            <a:ext cx="820863" cy="1"/>
          </a:xfrm>
          <a:prstGeom prst="line">
            <a:avLst/>
          </a:prstGeom>
          <a:ln w="25400">
            <a:solidFill>
              <a:srgbClr val="92D050"/>
            </a:solidFill>
            <a:tailEnd type="triangle"/>
          </a:ln>
          <a:effectLst>
            <a:outerShdw blurRad="38100" dist="20000" dir="5400000" rotWithShape="0">
              <a:srgbClr val="000000">
                <a:alpha val="38000"/>
              </a:srgbClr>
            </a:outerShdw>
          </a:effectLst>
        </p:spPr>
        <p:txBody>
          <a:bodyPr lIns="45719" rIns="45719"/>
          <a:lstStyle/>
          <a:p>
            <a:endParaRPr/>
          </a:p>
        </p:txBody>
      </p:sp>
      <p:sp>
        <p:nvSpPr>
          <p:cNvPr id="97" name="Line"/>
          <p:cNvSpPr/>
          <p:nvPr/>
        </p:nvSpPr>
        <p:spPr>
          <a:xfrm>
            <a:off x="7362169" y="4790538"/>
            <a:ext cx="820863" cy="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98" name="Line"/>
          <p:cNvSpPr/>
          <p:nvPr/>
        </p:nvSpPr>
        <p:spPr>
          <a:xfrm>
            <a:off x="3453543" y="2635838"/>
            <a:ext cx="820862" cy="1"/>
          </a:xfrm>
          <a:prstGeom prst="line">
            <a:avLst/>
          </a:prstGeom>
          <a:ln w="25400">
            <a:solidFill>
              <a:srgbClr val="92D050"/>
            </a:solidFill>
            <a:tailEnd type="triangle"/>
          </a:ln>
          <a:effectLst>
            <a:outerShdw blurRad="38100" dist="20000" dir="5400000" rotWithShape="0">
              <a:srgbClr val="000000">
                <a:alpha val="38000"/>
              </a:srgbClr>
            </a:outerShdw>
          </a:effectLst>
        </p:spPr>
        <p:txBody>
          <a:bodyPr lIns="45719" rIns="45719"/>
          <a:lstStyle/>
          <a:p>
            <a:endParaRPr/>
          </a:p>
        </p:txBody>
      </p:sp>
      <p:sp>
        <p:nvSpPr>
          <p:cNvPr id="13" name="Line"/>
          <p:cNvSpPr/>
          <p:nvPr/>
        </p:nvSpPr>
        <p:spPr>
          <a:xfrm>
            <a:off x="3479491" y="4790539"/>
            <a:ext cx="820862" cy="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7" name="TextBox 6"/>
          <p:cNvSpPr txBox="1"/>
          <p:nvPr/>
        </p:nvSpPr>
        <p:spPr>
          <a:xfrm>
            <a:off x="762000" y="4305792"/>
            <a:ext cx="2516718" cy="969494"/>
          </a:xfrm>
          <a:prstGeom prst="rect">
            <a:avLst/>
          </a:prstGeom>
          <a:solidFill>
            <a:schemeClr val="accent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IN" dirty="0"/>
              <a:t>Calculate severity of the vulnerability</a:t>
            </a:r>
          </a:p>
          <a:p>
            <a:pPr algn="ctr"/>
            <a:endParaRPr lang="en-IN" dirty="0"/>
          </a:p>
        </p:txBody>
      </p:sp>
      <p:sp>
        <p:nvSpPr>
          <p:cNvPr id="3" name="TextBox 2"/>
          <p:cNvSpPr txBox="1"/>
          <p:nvPr/>
        </p:nvSpPr>
        <p:spPr>
          <a:xfrm flipH="1">
            <a:off x="761998" y="1596382"/>
            <a:ext cx="1285165" cy="384719"/>
          </a:xfrm>
          <a:prstGeom prst="rect">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189" rtl="0" fontAlgn="auto" latinLnBrk="0" hangingPunct="0">
              <a:lnSpc>
                <a:spcPct val="100000"/>
              </a:lnSpc>
              <a:spcBef>
                <a:spcPts val="0"/>
              </a:spcBef>
              <a:spcAft>
                <a:spcPts val="0"/>
              </a:spcAft>
              <a:buClrTx/>
              <a:buSzTx/>
              <a:buFontTx/>
              <a:buNone/>
              <a:tabLst/>
            </a:pPr>
            <a:r>
              <a:rPr lang="en-GB" dirty="0"/>
              <a:t>Till Midsem</a:t>
            </a:r>
            <a:endParaRPr kumimoji="0" lang="en-GB" sz="19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p:cNvSpPr txBox="1"/>
          <p:nvPr/>
        </p:nvSpPr>
        <p:spPr>
          <a:xfrm>
            <a:off x="762000" y="3630305"/>
            <a:ext cx="1723434" cy="384719"/>
          </a:xfrm>
          <a:prstGeom prst="rect">
            <a:avLst/>
          </a:prstGeom>
          <a:solidFill>
            <a:schemeClr val="accent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189" rtl="0" fontAlgn="auto" latinLnBrk="0" hangingPunct="0">
              <a:lnSpc>
                <a:spcPct val="100000"/>
              </a:lnSpc>
              <a:spcBef>
                <a:spcPts val="0"/>
              </a:spcBef>
              <a:spcAft>
                <a:spcPts val="0"/>
              </a:spcAft>
              <a:buClrTx/>
              <a:buSzTx/>
              <a:buFontTx/>
              <a:buNone/>
              <a:tabLst/>
            </a:pPr>
            <a:r>
              <a:rPr lang="en-GB" dirty="0"/>
              <a:t>Before Endsem</a:t>
            </a:r>
            <a:endParaRPr kumimoji="0" lang="en-GB" sz="190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170083199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lang="en-IN" dirty="0"/>
              <a:t>Area of application</a:t>
            </a:r>
            <a:endParaRPr dirty="0"/>
          </a:p>
        </p:txBody>
      </p:sp>
      <p:sp>
        <p:nvSpPr>
          <p:cNvPr id="69" name="Content Placeholder 2"/>
          <p:cNvSpPr txBox="1">
            <a:spLocks noGrp="1"/>
          </p:cNvSpPr>
          <p:nvPr>
            <p:ph type="body" idx="1"/>
          </p:nvPr>
        </p:nvSpPr>
        <p:spPr>
          <a:xfrm>
            <a:off x="762000" y="1752601"/>
            <a:ext cx="10972800" cy="4525963"/>
          </a:xfrm>
          <a:prstGeom prst="rect">
            <a:avLst/>
          </a:prstGeom>
        </p:spPr>
        <p:txBody>
          <a:bodyPr>
            <a:normAutofit/>
          </a:bodyPr>
          <a:lstStyle/>
          <a:p>
            <a:r>
              <a:rPr lang="en-IN" sz="2800" dirty="0"/>
              <a:t>Performing vulnerability assessment</a:t>
            </a:r>
          </a:p>
          <a:p>
            <a:r>
              <a:rPr lang="en-IN" sz="2800" dirty="0"/>
              <a:t>Analysing web page vulnerabilities</a:t>
            </a:r>
          </a:p>
          <a:p>
            <a:r>
              <a:rPr lang="en-IN" sz="2800" dirty="0"/>
              <a:t>Identifying threats on </a:t>
            </a:r>
            <a:r>
              <a:rPr lang="en-IN" sz="2800"/>
              <a:t>web page </a:t>
            </a:r>
            <a:endParaRPr lang="en-IN" sz="2800" dirty="0"/>
          </a:p>
        </p:txBody>
      </p:sp>
    </p:spTree>
    <p:extLst>
      <p:ext uri="{BB962C8B-B14F-4D97-AF65-F5344CB8AC3E}">
        <p14:creationId xmlns:p14="http://schemas.microsoft.com/office/powerpoint/2010/main" val="305129351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Welcome page</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924" y="1570040"/>
            <a:ext cx="7966952" cy="4236607"/>
          </a:xfrm>
          <a:prstGeom prst="rect">
            <a:avLst/>
          </a:prstGeom>
        </p:spPr>
      </p:pic>
    </p:spTree>
    <p:extLst>
      <p:ext uri="{BB962C8B-B14F-4D97-AF65-F5344CB8AC3E}">
        <p14:creationId xmlns:p14="http://schemas.microsoft.com/office/powerpoint/2010/main" val="39925524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Cross-Site </a:t>
            </a:r>
            <a:r>
              <a:rPr lang="en-GB" dirty="0"/>
              <a:t>S</a:t>
            </a:r>
            <a:r>
              <a:rPr lang="en-GB" dirty="0" smtClean="0"/>
              <a:t>cripting </a:t>
            </a:r>
            <a:r>
              <a:rPr lang="en-GB" dirty="0"/>
              <a:t>W</a:t>
            </a:r>
            <a:r>
              <a:rPr lang="en-GB" dirty="0" smtClean="0"/>
              <a:t>indow</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768" y="1570040"/>
            <a:ext cx="8005264" cy="4180751"/>
          </a:xfrm>
          <a:prstGeom prst="rect">
            <a:avLst/>
          </a:prstGeom>
        </p:spPr>
      </p:pic>
    </p:spTree>
    <p:extLst>
      <p:ext uri="{BB962C8B-B14F-4D97-AF65-F5344CB8AC3E}">
        <p14:creationId xmlns:p14="http://schemas.microsoft.com/office/powerpoint/2010/main" val="204297079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305" y="1570040"/>
            <a:ext cx="7546190" cy="3957303"/>
          </a:xfrm>
          <a:prstGeom prst="rect">
            <a:avLst/>
          </a:prstGeom>
        </p:spPr>
      </p:pic>
    </p:spTree>
    <p:extLst>
      <p:ext uri="{BB962C8B-B14F-4D97-AF65-F5344CB8AC3E}">
        <p14:creationId xmlns:p14="http://schemas.microsoft.com/office/powerpoint/2010/main" val="11965429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SQL Injection Window</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525" y="1570040"/>
            <a:ext cx="7871749" cy="4094101"/>
          </a:xfrm>
          <a:prstGeom prst="rect">
            <a:avLst/>
          </a:prstGeom>
        </p:spPr>
      </p:pic>
    </p:spTree>
    <p:extLst>
      <p:ext uri="{BB962C8B-B14F-4D97-AF65-F5344CB8AC3E}">
        <p14:creationId xmlns:p14="http://schemas.microsoft.com/office/powerpoint/2010/main" val="13270060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320" y="1570040"/>
            <a:ext cx="7860160" cy="4141091"/>
          </a:xfrm>
          <a:prstGeom prst="rect">
            <a:avLst/>
          </a:prstGeom>
        </p:spPr>
      </p:pic>
    </p:spTree>
    <p:extLst>
      <p:ext uri="{BB962C8B-B14F-4D97-AF65-F5344CB8AC3E}">
        <p14:creationId xmlns:p14="http://schemas.microsoft.com/office/powerpoint/2010/main" val="155321256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noGrp="1"/>
          </p:cNvSpPr>
          <p:nvPr>
            <p:ph type="title"/>
          </p:nvPr>
        </p:nvSpPr>
        <p:spPr>
          <a:xfrm>
            <a:off x="0" y="150125"/>
            <a:ext cx="12192000" cy="6707875"/>
          </a:xfrm>
          <a:prstGeom prst="rect">
            <a:avLst/>
          </a:prstGeom>
        </p:spPr>
        <p:txBody>
          <a:bodyPr>
            <a:normAutofit/>
          </a:bodyPr>
          <a:lstStyle/>
          <a:p>
            <a:pPr defTabSz="420613">
              <a:defRPr sz="3588" b="1" u="sng">
                <a:solidFill>
                  <a:srgbClr val="000000"/>
                </a:solidFill>
              </a:defRPr>
            </a:pPr>
            <a:r>
              <a:rPr lang="en-GB" sz="3588" b="1" u="sng" dirty="0"/>
              <a:t>Vulnerability Scanner</a:t>
            </a:r>
            <a:br>
              <a:rPr lang="en-GB" sz="3588" b="1" u="sng" dirty="0"/>
            </a:br>
            <a:r>
              <a:rPr lang="en-US" dirty="0"/>
              <a:t>Project id- 6</a:t>
            </a:r>
            <a:r>
              <a:rPr dirty="0"/>
              <a:t/>
            </a:r>
            <a:br>
              <a:rPr dirty="0"/>
            </a:br>
            <a:r>
              <a:rPr dirty="0"/>
              <a:t/>
            </a:r>
            <a:br>
              <a:rPr dirty="0"/>
            </a:br>
            <a:r>
              <a:rPr sz="2300" b="0" u="none" dirty="0"/>
              <a:t>Submitted by:-</a:t>
            </a:r>
            <a:br>
              <a:rPr sz="2300" b="0" u="none" dirty="0"/>
            </a:br>
            <a:r>
              <a:rPr sz="2300" b="0" u="none" dirty="0"/>
              <a:t/>
            </a:r>
            <a:br>
              <a:rPr sz="2300" b="0" u="none" dirty="0"/>
            </a:br>
            <a:r>
              <a:rPr sz="2300" b="0" u="none" dirty="0"/>
              <a:t>Harshpreet Singh Sandhu (Enroll No. R134218065)</a:t>
            </a:r>
            <a:br>
              <a:rPr sz="2300" b="0" u="none" dirty="0"/>
            </a:br>
            <a:r>
              <a:rPr sz="2300" b="0" u="none" dirty="0"/>
              <a:t>Neelesh Kumar (Enroll. No. R134218102)</a:t>
            </a:r>
            <a:br>
              <a:rPr sz="2300" b="0" u="none" dirty="0"/>
            </a:br>
            <a:r>
              <a:rPr sz="2300" b="0" u="none" dirty="0"/>
              <a:t>Naman Sharma (Enroll. No. R134218099)</a:t>
            </a:r>
            <a:br>
              <a:rPr sz="2300" b="0" u="none" dirty="0"/>
            </a:br>
            <a:r>
              <a:rPr lang="en-IN" sz="2300" b="0" u="none" dirty="0"/>
              <a:t>Aarohi Mangal</a:t>
            </a:r>
            <a:r>
              <a:rPr sz="2300" b="0" u="none" dirty="0"/>
              <a:t> (Enroll. No. R1342180</a:t>
            </a:r>
            <a:r>
              <a:rPr lang="en-IN" sz="2300" b="0" u="none" dirty="0"/>
              <a:t>01</a:t>
            </a:r>
            <a:r>
              <a:rPr sz="2300" b="0" u="none" dirty="0"/>
              <a:t>)</a:t>
            </a:r>
            <a:br>
              <a:rPr sz="2300" b="0" u="none" dirty="0"/>
            </a:br>
            <a:r>
              <a:rPr sz="2300" b="0" u="none" dirty="0"/>
              <a:t/>
            </a:r>
            <a:br>
              <a:rPr sz="2300" b="0" u="none" dirty="0"/>
            </a:br>
            <a:r>
              <a:rPr sz="2944" u="none" dirty="0"/>
              <a:t> </a:t>
            </a:r>
            <a:r>
              <a:rPr sz="2484" u="none" dirty="0"/>
              <a:t>Under the guidance of</a:t>
            </a:r>
            <a:br>
              <a:rPr sz="2484" u="none" dirty="0"/>
            </a:br>
            <a:r>
              <a:rPr sz="2484" b="0" u="none" dirty="0"/>
              <a:t>Mr. Keshav Kaushik</a:t>
            </a:r>
            <a:br>
              <a:rPr sz="2484" b="0" u="none" dirty="0"/>
            </a:br>
            <a:r>
              <a:rPr sz="2484" b="0" u="none" dirty="0"/>
              <a:t>Department of Systemics</a:t>
            </a:r>
            <a:br>
              <a:rPr sz="2484" b="0" u="none" dirty="0"/>
            </a:br>
            <a:r>
              <a:rPr sz="2484" b="0" u="none" dirty="0"/>
              <a:t/>
            </a:r>
            <a:br>
              <a:rPr sz="2484" b="0" u="none" dirty="0"/>
            </a:br>
            <a:r>
              <a:rPr sz="2484" b="0" u="none" dirty="0"/>
              <a:t/>
            </a:r>
            <a:br>
              <a:rPr sz="2484" b="0" u="none" dirty="0"/>
            </a:br>
            <a:endParaRPr sz="2484" b="0" u="none"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dirty="0"/>
              <a:t>PROBLEM STATEMENT</a:t>
            </a:r>
          </a:p>
        </p:txBody>
      </p:sp>
      <p:sp>
        <p:nvSpPr>
          <p:cNvPr id="66" name="Content Placeholder 3"/>
          <p:cNvSpPr txBox="1">
            <a:spLocks noGrp="1"/>
          </p:cNvSpPr>
          <p:nvPr>
            <p:ph type="body" idx="1"/>
          </p:nvPr>
        </p:nvSpPr>
        <p:spPr>
          <a:xfrm>
            <a:off x="762000" y="1752601"/>
            <a:ext cx="10972800" cy="4525963"/>
          </a:xfrm>
          <a:prstGeom prst="rect">
            <a:avLst/>
          </a:prstGeom>
        </p:spPr>
        <p:txBody>
          <a:bodyPr>
            <a:normAutofit/>
          </a:bodyPr>
          <a:lstStyle>
            <a:lvl1pPr marL="0" indent="0">
              <a:buSzTx/>
              <a:buNone/>
            </a:lvl1pPr>
          </a:lstStyle>
          <a:p>
            <a:r>
              <a:rPr lang="en-US" dirty="0"/>
              <a:t>Web security is an ever-changing field, and the threats never end. </a:t>
            </a:r>
            <a:r>
              <a:rPr lang="en-US" dirty="0" smtClean="0"/>
              <a:t>For </a:t>
            </a:r>
            <a:r>
              <a:rPr lang="en-US" dirty="0"/>
              <a:t>developers of web applications and sites, the target is always </a:t>
            </a:r>
            <a:r>
              <a:rPr lang="en-US" dirty="0" smtClean="0"/>
              <a:t>keep the data protected. </a:t>
            </a:r>
            <a:r>
              <a:rPr lang="en-US" dirty="0"/>
              <a:t>Whether you’re creating your next big idea or are working to maintain your existing product or business, you’ll certainly want to keep the fruits of your labor protected.</a:t>
            </a:r>
            <a:endParaRPr lang="en-IN"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lang="en-IN" dirty="0"/>
              <a:t>Abstract</a:t>
            </a:r>
            <a:endParaRPr dirty="0"/>
          </a:p>
        </p:txBody>
      </p:sp>
      <p:sp>
        <p:nvSpPr>
          <p:cNvPr id="69" name="Content Placeholder 2"/>
          <p:cNvSpPr txBox="1">
            <a:spLocks noGrp="1"/>
          </p:cNvSpPr>
          <p:nvPr>
            <p:ph type="body" idx="1"/>
          </p:nvPr>
        </p:nvSpPr>
        <p:spPr>
          <a:xfrm>
            <a:off x="762000" y="1752601"/>
            <a:ext cx="10972800" cy="4525963"/>
          </a:xfrm>
          <a:prstGeom prst="rect">
            <a:avLst/>
          </a:prstGeom>
        </p:spPr>
        <p:txBody>
          <a:bodyPr>
            <a:normAutofit/>
          </a:bodyPr>
          <a:lstStyle/>
          <a:p>
            <a:pPr marL="0" indent="0">
              <a:buNone/>
            </a:pPr>
            <a:r>
              <a:rPr lang="en-US" sz="2800" dirty="0"/>
              <a:t>As of late, a ton of web applications have been delivered on the planet. Simultaneously, cyber attacks against web application weaknesses have additionally expanded. In such a circumstance, it is important to make web applications safer. Anyway really taking a look at all web weaknesses by hand is truly challenging and tedious. Therefore, a web vulnerability scanner is developed to detect </a:t>
            </a:r>
            <a:r>
              <a:rPr lang="en-US" sz="2800" dirty="0" smtClean="0"/>
              <a:t>some vulnerabilities like SQL Injection and Cross-site Scripting which </a:t>
            </a:r>
            <a:r>
              <a:rPr lang="en-US" sz="2800" dirty="0"/>
              <a:t>are more frequently found in web applications.</a:t>
            </a:r>
          </a:p>
          <a:p>
            <a:pPr marL="0" indent="0">
              <a:buNone/>
            </a:pPr>
            <a:endParaRPr lang="en-IN" sz="2800" dirty="0"/>
          </a:p>
        </p:txBody>
      </p:sp>
    </p:spTree>
    <p:extLst>
      <p:ext uri="{BB962C8B-B14F-4D97-AF65-F5344CB8AC3E}">
        <p14:creationId xmlns:p14="http://schemas.microsoft.com/office/powerpoint/2010/main" val="309165451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dirty="0"/>
              <a:t>OBJECTIVES</a:t>
            </a:r>
          </a:p>
        </p:txBody>
      </p:sp>
      <p:sp>
        <p:nvSpPr>
          <p:cNvPr id="69" name="Content Placeholder 2"/>
          <p:cNvSpPr txBox="1">
            <a:spLocks noGrp="1"/>
          </p:cNvSpPr>
          <p:nvPr>
            <p:ph type="body" idx="1"/>
          </p:nvPr>
        </p:nvSpPr>
        <p:spPr>
          <a:xfrm>
            <a:off x="762000" y="1752601"/>
            <a:ext cx="10972800" cy="4525963"/>
          </a:xfrm>
          <a:prstGeom prst="rect">
            <a:avLst/>
          </a:prstGeom>
        </p:spPr>
        <p:txBody>
          <a:bodyPr>
            <a:normAutofit/>
          </a:bodyPr>
          <a:lstStyle/>
          <a:p>
            <a:pPr marL="0" indent="0">
              <a:buNone/>
            </a:pPr>
            <a:r>
              <a:rPr lang="en-US" sz="2800" dirty="0"/>
              <a:t>Building GUI based tool to find </a:t>
            </a:r>
            <a:r>
              <a:rPr lang="en-US" sz="2800" dirty="0" smtClean="0"/>
              <a:t>vulnerabilities</a:t>
            </a:r>
            <a:endParaRPr lang="en-US" sz="2800" dirty="0"/>
          </a:p>
          <a:p>
            <a:pPr marL="955212" lvl="1" indent="-514350">
              <a:buFont typeface="+mj-lt"/>
              <a:buAutoNum type="arabicPeriod"/>
            </a:pPr>
            <a:r>
              <a:rPr lang="en-US" sz="2800" dirty="0"/>
              <a:t>Detect Cross-site scripting (XSS) vulnerability in web pages using requests and </a:t>
            </a:r>
            <a:r>
              <a:rPr lang="en-US" sz="2800" dirty="0" smtClean="0"/>
              <a:t>BeautifulSoup</a:t>
            </a:r>
          </a:p>
          <a:p>
            <a:pPr marL="955212" lvl="1" indent="-514350">
              <a:buFont typeface="+mj-lt"/>
              <a:buAutoNum type="arabicPeriod"/>
            </a:pPr>
            <a:r>
              <a:rPr lang="en-US" sz="2800" dirty="0" smtClean="0"/>
              <a:t>Display input field, payload, input type etc of XSS vulnerability</a:t>
            </a:r>
            <a:endParaRPr lang="en-US" sz="2800" dirty="0"/>
          </a:p>
          <a:p>
            <a:pPr marL="955212" lvl="1" indent="-514350">
              <a:buFont typeface="+mj-lt"/>
              <a:buAutoNum type="arabicPeriod"/>
            </a:pPr>
            <a:r>
              <a:rPr lang="en-US" sz="2800" dirty="0"/>
              <a:t>Detect SQL injection vulnerability in web pages using requests and </a:t>
            </a:r>
            <a:r>
              <a:rPr lang="en-US" sz="2800" dirty="0" smtClean="0"/>
              <a:t>BeautifulSoup</a:t>
            </a:r>
          </a:p>
          <a:p>
            <a:pPr marL="955212" lvl="1" indent="-514350">
              <a:buFont typeface="+mj-lt"/>
              <a:buAutoNum type="arabicPeriod"/>
            </a:pPr>
            <a:r>
              <a:rPr lang="en-US" sz="2800" dirty="0" smtClean="0"/>
              <a:t>Display Table names, Column names etc</a:t>
            </a:r>
            <a:endParaRPr lang="en-US" sz="2800" dirty="0"/>
          </a:p>
        </p:txBody>
      </p:sp>
    </p:spTree>
    <p:extLst>
      <p:ext uri="{BB962C8B-B14F-4D97-AF65-F5344CB8AC3E}">
        <p14:creationId xmlns:p14="http://schemas.microsoft.com/office/powerpoint/2010/main" val="47744156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SQL Injection</a:t>
            </a:r>
            <a:endParaRPr lang="en-GB" dirty="0"/>
          </a:p>
        </p:txBody>
      </p:sp>
      <p:sp>
        <p:nvSpPr>
          <p:cNvPr id="3" name="Text Placeholder 2"/>
          <p:cNvSpPr>
            <a:spLocks noGrp="1"/>
          </p:cNvSpPr>
          <p:nvPr>
            <p:ph type="body" idx="1"/>
          </p:nvPr>
        </p:nvSpPr>
        <p:spPr>
          <a:xfrm>
            <a:off x="762000" y="1752600"/>
            <a:ext cx="4778991" cy="4525964"/>
          </a:xfrm>
        </p:spPr>
        <p:txBody>
          <a:bodyPr>
            <a:normAutofit/>
          </a:bodyPr>
          <a:lstStyle/>
          <a:p>
            <a:r>
              <a:rPr lang="en-US" sz="2400" dirty="0" smtClean="0"/>
              <a:t>Common </a:t>
            </a:r>
            <a:r>
              <a:rPr lang="en-US" sz="2400" dirty="0"/>
              <a:t>attack vector that uses malicious SQL code for backend database manipulation to access information that was not intended to be displayed</a:t>
            </a:r>
            <a:r>
              <a:rPr lang="en-US" sz="2400" dirty="0" smtClean="0"/>
              <a:t>.</a:t>
            </a:r>
          </a:p>
          <a:p>
            <a:r>
              <a:rPr lang="en-US" sz="2400" dirty="0"/>
              <a:t>This information may include any number of items, including sensitive company data, user lists or private customer details</a:t>
            </a:r>
            <a:r>
              <a:rPr lang="en-US" sz="2400" dirty="0" smtClean="0"/>
              <a:t>.</a:t>
            </a:r>
          </a:p>
          <a:p>
            <a:endParaRPr lang="en-GB"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752599"/>
            <a:ext cx="4901821" cy="3447197"/>
          </a:xfrm>
          <a:prstGeom prst="rect">
            <a:avLst/>
          </a:prstGeom>
        </p:spPr>
      </p:pic>
    </p:spTree>
    <p:extLst>
      <p:ext uri="{BB962C8B-B14F-4D97-AF65-F5344CB8AC3E}">
        <p14:creationId xmlns:p14="http://schemas.microsoft.com/office/powerpoint/2010/main" val="246819084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Cross-site Scripting</a:t>
            </a:r>
            <a:endParaRPr lang="en-GB" dirty="0"/>
          </a:p>
        </p:txBody>
      </p:sp>
      <p:sp>
        <p:nvSpPr>
          <p:cNvPr id="3" name="Text Placeholder 2"/>
          <p:cNvSpPr>
            <a:spLocks noGrp="1"/>
          </p:cNvSpPr>
          <p:nvPr>
            <p:ph type="body" idx="1"/>
          </p:nvPr>
        </p:nvSpPr>
        <p:spPr>
          <a:xfrm>
            <a:off x="761999" y="1698009"/>
            <a:ext cx="5011003" cy="4525964"/>
          </a:xfrm>
        </p:spPr>
        <p:txBody>
          <a:bodyPr>
            <a:noAutofit/>
          </a:bodyPr>
          <a:lstStyle/>
          <a:p>
            <a:pPr algn="just"/>
            <a:r>
              <a:rPr lang="en-US" sz="2200" dirty="0"/>
              <a:t>Cross-site scripting vulnerabilities normally allow an attacker to masquerade as a victim user, to carry out any actions that the user is able to perform, and to access any of the user's data. </a:t>
            </a:r>
            <a:endParaRPr lang="en-US" sz="2200" dirty="0" smtClean="0"/>
          </a:p>
          <a:p>
            <a:pPr algn="just"/>
            <a:r>
              <a:rPr lang="en-US" sz="2200" dirty="0" smtClean="0"/>
              <a:t>If </a:t>
            </a:r>
            <a:r>
              <a:rPr lang="en-US" sz="2200" dirty="0"/>
              <a:t>the victim user has privileged access within the application, then the attacker might be able to gain full control over all of the application's functionality and data. </a:t>
            </a:r>
            <a:endParaRPr lang="en-GB" sz="2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2599" y="1855433"/>
            <a:ext cx="4958691" cy="3221534"/>
          </a:xfrm>
          <a:prstGeom prst="rect">
            <a:avLst/>
          </a:prstGeom>
        </p:spPr>
      </p:pic>
    </p:spTree>
    <p:extLst>
      <p:ext uri="{BB962C8B-B14F-4D97-AF65-F5344CB8AC3E}">
        <p14:creationId xmlns:p14="http://schemas.microsoft.com/office/powerpoint/2010/main" val="176182576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lang="en-IN" dirty="0"/>
              <a:t>Data structure and System requirements</a:t>
            </a:r>
            <a:endParaRPr dirty="0"/>
          </a:p>
        </p:txBody>
      </p:sp>
      <p:sp>
        <p:nvSpPr>
          <p:cNvPr id="69" name="Content Placeholder 2"/>
          <p:cNvSpPr txBox="1">
            <a:spLocks noGrp="1"/>
          </p:cNvSpPr>
          <p:nvPr>
            <p:ph type="body" idx="1"/>
          </p:nvPr>
        </p:nvSpPr>
        <p:spPr>
          <a:xfrm>
            <a:off x="762000" y="1752601"/>
            <a:ext cx="10972800" cy="4525963"/>
          </a:xfrm>
          <a:prstGeom prst="rect">
            <a:avLst/>
          </a:prstGeom>
        </p:spPr>
        <p:txBody>
          <a:bodyPr>
            <a:normAutofit/>
          </a:bodyPr>
          <a:lstStyle/>
          <a:p>
            <a:r>
              <a:rPr lang="en-US" sz="2800" dirty="0"/>
              <a:t>Socket programming</a:t>
            </a:r>
          </a:p>
          <a:p>
            <a:r>
              <a:rPr lang="en-IN" sz="2800" dirty="0"/>
              <a:t>Beautiful Soup package</a:t>
            </a:r>
          </a:p>
          <a:p>
            <a:r>
              <a:rPr lang="en-IN" sz="2800" dirty="0"/>
              <a:t>URL package</a:t>
            </a:r>
          </a:p>
          <a:p>
            <a:r>
              <a:rPr lang="en-IN" sz="2800" dirty="0"/>
              <a:t>Python language</a:t>
            </a:r>
          </a:p>
          <a:p>
            <a:r>
              <a:rPr lang="en-US" sz="2800" dirty="0"/>
              <a:t>Pycharm( or any other Python IDE)</a:t>
            </a:r>
            <a:endParaRPr lang="en-IN" sz="2800" dirty="0"/>
          </a:p>
          <a:p>
            <a:r>
              <a:rPr lang="en-US" sz="2800" dirty="0"/>
              <a:t>RAM: 2GB</a:t>
            </a:r>
          </a:p>
          <a:p>
            <a:r>
              <a:rPr lang="en-US" sz="2800" dirty="0"/>
              <a:t>Disk Space: 100MB</a:t>
            </a:r>
          </a:p>
          <a:p>
            <a:r>
              <a:rPr lang="en-US" sz="2800" dirty="0"/>
              <a:t>Operating System- Windows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lang="en-IN" dirty="0"/>
              <a:t>SWOT analysis</a:t>
            </a:r>
            <a:endParaRPr dirty="0"/>
          </a:p>
        </p:txBody>
      </p:sp>
      <p:sp>
        <p:nvSpPr>
          <p:cNvPr id="69" name="Content Placeholder 2"/>
          <p:cNvSpPr txBox="1">
            <a:spLocks noGrp="1"/>
          </p:cNvSpPr>
          <p:nvPr>
            <p:ph type="body" idx="1"/>
          </p:nvPr>
        </p:nvSpPr>
        <p:spPr>
          <a:xfrm>
            <a:off x="762000" y="1752601"/>
            <a:ext cx="10972800" cy="4525963"/>
          </a:xfrm>
          <a:prstGeom prst="rect">
            <a:avLst/>
          </a:prstGeom>
        </p:spPr>
        <p:txBody>
          <a:bodyPr>
            <a:normAutofit/>
          </a:bodyPr>
          <a:lstStyle/>
          <a:p>
            <a:r>
              <a:rPr lang="en-US" sz="2800" dirty="0"/>
              <a:t>Strengths- Covers almost every vulnerability of OWASP Top 10</a:t>
            </a:r>
          </a:p>
          <a:p>
            <a:r>
              <a:rPr lang="en-US" sz="2800" dirty="0"/>
              <a:t>Weakness- Some of the vulnerabilities like access control can’t be detected</a:t>
            </a:r>
          </a:p>
          <a:p>
            <a:r>
              <a:rPr lang="en-US" sz="2800" dirty="0"/>
              <a:t>Opportunities- Organization demands such kind of tools for performing vulnerability assessment</a:t>
            </a:r>
          </a:p>
          <a:p>
            <a:r>
              <a:rPr lang="en-US" sz="2800" dirty="0"/>
              <a:t>Threats- Vulnerability assessment report may be false positive</a:t>
            </a:r>
            <a:endParaRPr lang="en-IN" sz="2800" dirty="0"/>
          </a:p>
        </p:txBody>
      </p:sp>
    </p:spTree>
    <p:extLst>
      <p:ext uri="{BB962C8B-B14F-4D97-AF65-F5344CB8AC3E}">
        <p14:creationId xmlns:p14="http://schemas.microsoft.com/office/powerpoint/2010/main" val="2295177268"/>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513</TotalTime>
  <Words>455</Words>
  <Application>Microsoft Office PowerPoint</Application>
  <PresentationFormat>Widescreen</PresentationFormat>
  <Paragraphs>49</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Office Theme</vt:lpstr>
      <vt:lpstr>PowerPoint Presentation</vt:lpstr>
      <vt:lpstr>Vulnerability Scanner Project id- 6  Submitted by:-  Harshpreet Singh Sandhu (Enroll No. R134218065) Neelesh Kumar (Enroll. No. R134218102) Naman Sharma (Enroll. No. R134218099) Aarohi Mangal (Enroll. No. R134218001)   Under the guidance of Mr. Keshav Kaushik Department of Systemics   </vt:lpstr>
      <vt:lpstr>PROBLEM STATEMENT</vt:lpstr>
      <vt:lpstr>Abstract</vt:lpstr>
      <vt:lpstr>OBJECTIVES</vt:lpstr>
      <vt:lpstr>SQL Injection</vt:lpstr>
      <vt:lpstr>Cross-site Scripting</vt:lpstr>
      <vt:lpstr>Data structure and System requirements</vt:lpstr>
      <vt:lpstr>SWOT analysis</vt:lpstr>
      <vt:lpstr>Workflow of Project</vt:lpstr>
      <vt:lpstr>Area of application</vt:lpstr>
      <vt:lpstr>Welcome page</vt:lpstr>
      <vt:lpstr>Cross-Site Scripting Window</vt:lpstr>
      <vt:lpstr>Result</vt:lpstr>
      <vt:lpstr>SQL Injection Window</vt:lpstr>
      <vt:lpstr>Result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50</cp:revision>
  <dcterms:modified xsi:type="dcterms:W3CDTF">2021-12-10T13:10:17Z</dcterms:modified>
</cp:coreProperties>
</file>